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Bebas Neue Bold" charset="1" panose="020B0606020202050201"/>
      <p:regular r:id="rId15"/>
    </p:embeddedFont>
    <p:embeddedFont>
      <p:font typeface="Lavonia Classy" charset="1" panose="00000000000000000000"/>
      <p:regular r:id="rId16"/>
    </p:embeddedFont>
    <p:embeddedFont>
      <p:font typeface="Poppins" charset="1" panose="00000500000000000000"/>
      <p:regular r:id="rId17"/>
    </p:embeddedFont>
    <p:embeddedFont>
      <p:font typeface="Poppins Bold" charset="1" panose="000008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png" Type="http://schemas.openxmlformats.org/officeDocument/2006/relationships/image"/><Relationship Id="rId5" Target="../embeddings/oleObject1.bin" Type="http://schemas.openxmlformats.org/officeDocument/2006/relationships/oleObject"/><Relationship Id="rId6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1.png" Type="http://schemas.openxmlformats.org/officeDocument/2006/relationships/image"/><Relationship Id="rId5" Target="../embeddings/oleObject2.bin" Type="http://schemas.openxmlformats.org/officeDocument/2006/relationships/oleObjec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5.jpeg" Type="http://schemas.openxmlformats.org/officeDocument/2006/relationships/image"/><Relationship Id="rId5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684048" y="-373095"/>
            <a:ext cx="6090066" cy="11033191"/>
            <a:chOff x="0" y="0"/>
            <a:chExt cx="943511" cy="170933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3511" cy="1709330"/>
            </a:xfrm>
            <a:custGeom>
              <a:avLst/>
              <a:gdLst/>
              <a:ahLst/>
              <a:cxnLst/>
              <a:rect r="r" b="b" t="t" l="l"/>
              <a:pathLst>
                <a:path h="1709330" w="943511">
                  <a:moveTo>
                    <a:pt x="0" y="0"/>
                  </a:moveTo>
                  <a:lnTo>
                    <a:pt x="943511" y="0"/>
                  </a:lnTo>
                  <a:lnTo>
                    <a:pt x="943511" y="1709330"/>
                  </a:lnTo>
                  <a:lnTo>
                    <a:pt x="0" y="170933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l="-10351" t="0" r="-10351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6854696" y="886293"/>
            <a:ext cx="404604" cy="535673"/>
          </a:xfrm>
          <a:custGeom>
            <a:avLst/>
            <a:gdLst/>
            <a:ahLst/>
            <a:cxnLst/>
            <a:rect r="r" b="b" t="t" l="l"/>
            <a:pathLst>
              <a:path h="535673" w="404604">
                <a:moveTo>
                  <a:pt x="0" y="0"/>
                </a:moveTo>
                <a:lnTo>
                  <a:pt x="404604" y="0"/>
                </a:lnTo>
                <a:lnTo>
                  <a:pt x="404604" y="535672"/>
                </a:lnTo>
                <a:lnTo>
                  <a:pt x="0" y="53567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6904394" y="6733206"/>
            <a:ext cx="4742672" cy="4760524"/>
          </a:xfrm>
          <a:custGeom>
            <a:avLst/>
            <a:gdLst/>
            <a:ahLst/>
            <a:cxnLst/>
            <a:rect r="r" b="b" t="t" l="l"/>
            <a:pathLst>
              <a:path h="4760524" w="4742672">
                <a:moveTo>
                  <a:pt x="4742672" y="4760524"/>
                </a:moveTo>
                <a:lnTo>
                  <a:pt x="0" y="4760524"/>
                </a:lnTo>
                <a:lnTo>
                  <a:pt x="0" y="0"/>
                </a:lnTo>
                <a:lnTo>
                  <a:pt x="4742672" y="0"/>
                </a:lnTo>
                <a:lnTo>
                  <a:pt x="4742672" y="4760524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317778" y="2198916"/>
            <a:ext cx="631955" cy="721510"/>
          </a:xfrm>
          <a:custGeom>
            <a:avLst/>
            <a:gdLst/>
            <a:ahLst/>
            <a:cxnLst/>
            <a:rect r="r" b="b" t="t" l="l"/>
            <a:pathLst>
              <a:path h="721510" w="631955">
                <a:moveTo>
                  <a:pt x="0" y="0"/>
                </a:moveTo>
                <a:lnTo>
                  <a:pt x="631955" y="0"/>
                </a:lnTo>
                <a:lnTo>
                  <a:pt x="631955" y="721510"/>
                </a:lnTo>
                <a:lnTo>
                  <a:pt x="0" y="7215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626860" y="1488212"/>
            <a:ext cx="243813" cy="350191"/>
          </a:xfrm>
          <a:custGeom>
            <a:avLst/>
            <a:gdLst/>
            <a:ahLst/>
            <a:cxnLst/>
            <a:rect r="r" b="b" t="t" l="l"/>
            <a:pathLst>
              <a:path h="350191" w="243813">
                <a:moveTo>
                  <a:pt x="0" y="0"/>
                </a:moveTo>
                <a:lnTo>
                  <a:pt x="243814" y="0"/>
                </a:lnTo>
                <a:lnTo>
                  <a:pt x="243814" y="350190"/>
                </a:lnTo>
                <a:lnTo>
                  <a:pt x="0" y="35019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97689" y="2067821"/>
            <a:ext cx="9738860" cy="4693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11"/>
              </a:lnSpc>
              <a:spcBef>
                <a:spcPct val="0"/>
              </a:spcBef>
            </a:pPr>
            <a:r>
              <a:rPr lang="en-US" b="true" sz="27150" spc="-977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MONDAY</a:t>
            </a:r>
          </a:p>
        </p:txBody>
      </p:sp>
      <p:sp>
        <p:nvSpPr>
          <p:cNvPr name="TextBox 9" id="9"/>
          <p:cNvSpPr txBox="true"/>
          <p:nvPr/>
        </p:nvSpPr>
        <p:spPr>
          <a:xfrm rot="-348496">
            <a:off x="1626471" y="3993381"/>
            <a:ext cx="8457943" cy="4212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11"/>
              </a:lnSpc>
              <a:spcBef>
                <a:spcPct val="0"/>
              </a:spcBef>
            </a:pPr>
            <a:r>
              <a:rPr lang="en-US" sz="23579">
                <a:solidFill>
                  <a:srgbClr val="FFFFFF"/>
                </a:solidFill>
                <a:latin typeface="Lavonia Classy"/>
                <a:ea typeface="Lavonia Classy"/>
                <a:cs typeface="Lavonia Classy"/>
                <a:sym typeface="Lavonia Classy"/>
              </a:rPr>
              <a:t>Coffee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97689" y="2652043"/>
            <a:ext cx="8559656" cy="42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1"/>
              </a:lnSpc>
            </a:pPr>
            <a:r>
              <a:rPr lang="en-US" sz="2048" spc="106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CITY SELECTION ANALYSIS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8899558"/>
            <a:ext cx="284197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Manish Jangir</a:t>
            </a:r>
          </a:p>
        </p:txBody>
      </p:sp>
      <p:sp>
        <p:nvSpPr>
          <p:cNvPr name="AutoShape 12" id="12"/>
          <p:cNvSpPr/>
          <p:nvPr/>
        </p:nvSpPr>
        <p:spPr>
          <a:xfrm>
            <a:off x="13684048" y="0"/>
            <a:ext cx="0" cy="10287000"/>
          </a:xfrm>
          <a:prstGeom prst="line">
            <a:avLst/>
          </a:prstGeom>
          <a:ln cap="flat" w="19050">
            <a:solidFill>
              <a:srgbClr val="B66D3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10633756" y="2369100"/>
            <a:ext cx="5962417" cy="5929800"/>
          </a:xfrm>
          <a:custGeom>
            <a:avLst/>
            <a:gdLst/>
            <a:ahLst/>
            <a:cxnLst/>
            <a:rect r="r" b="b" t="t" l="l"/>
            <a:pathLst>
              <a:path h="5929800" w="5962417">
                <a:moveTo>
                  <a:pt x="0" y="0"/>
                </a:moveTo>
                <a:lnTo>
                  <a:pt x="5962416" y="0"/>
                </a:lnTo>
                <a:lnTo>
                  <a:pt x="5962416" y="5929800"/>
                </a:lnTo>
                <a:lnTo>
                  <a:pt x="0" y="59298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28700" y="946183"/>
            <a:ext cx="140894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-72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MONDAY COFFEE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54696" y="886293"/>
            <a:ext cx="404604" cy="535673"/>
          </a:xfrm>
          <a:custGeom>
            <a:avLst/>
            <a:gdLst/>
            <a:ahLst/>
            <a:cxnLst/>
            <a:rect r="r" b="b" t="t" l="l"/>
            <a:pathLst>
              <a:path h="535673" w="404604">
                <a:moveTo>
                  <a:pt x="0" y="0"/>
                </a:moveTo>
                <a:lnTo>
                  <a:pt x="404604" y="0"/>
                </a:lnTo>
                <a:lnTo>
                  <a:pt x="404604" y="535672"/>
                </a:lnTo>
                <a:lnTo>
                  <a:pt x="0" y="535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643390" y="4656079"/>
            <a:ext cx="13001221" cy="5318367"/>
            <a:chOff x="0" y="0"/>
            <a:chExt cx="2610217" cy="106775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10217" cy="1067753"/>
            </a:xfrm>
            <a:custGeom>
              <a:avLst/>
              <a:gdLst/>
              <a:ahLst/>
              <a:cxnLst/>
              <a:rect r="r" b="b" t="t" l="l"/>
              <a:pathLst>
                <a:path h="1067753" w="2610217">
                  <a:moveTo>
                    <a:pt x="13696" y="0"/>
                  </a:moveTo>
                  <a:lnTo>
                    <a:pt x="2596522" y="0"/>
                  </a:lnTo>
                  <a:cubicBezTo>
                    <a:pt x="2604086" y="0"/>
                    <a:pt x="2610217" y="6132"/>
                    <a:pt x="2610217" y="13696"/>
                  </a:cubicBezTo>
                  <a:lnTo>
                    <a:pt x="2610217" y="1054057"/>
                  </a:lnTo>
                  <a:cubicBezTo>
                    <a:pt x="2610217" y="1061621"/>
                    <a:pt x="2604086" y="1067753"/>
                    <a:pt x="2596522" y="1067753"/>
                  </a:cubicBezTo>
                  <a:lnTo>
                    <a:pt x="13696" y="1067753"/>
                  </a:lnTo>
                  <a:cubicBezTo>
                    <a:pt x="6132" y="1067753"/>
                    <a:pt x="0" y="1061621"/>
                    <a:pt x="0" y="1054057"/>
                  </a:cubicBezTo>
                  <a:lnTo>
                    <a:pt x="0" y="13696"/>
                  </a:lnTo>
                  <a:cubicBezTo>
                    <a:pt x="0" y="6132"/>
                    <a:pt x="6132" y="0"/>
                    <a:pt x="13696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2253" r="0" b="-2253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894863" y="1715637"/>
            <a:ext cx="11282559" cy="2490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4"/>
              </a:lnSpc>
            </a:pPr>
            <a:r>
              <a:rPr lang="en-US" b="true" sz="9434" spc="-339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OBJECTIVE &amp; DATA</a:t>
            </a:r>
          </a:p>
          <a:p>
            <a:pPr algn="l">
              <a:lnSpc>
                <a:spcPts val="9434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894863" y="2746385"/>
            <a:ext cx="13322728" cy="1909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04"/>
              </a:lnSpc>
            </a:pPr>
            <a:r>
              <a:rPr lang="en-US" sz="223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</a:t>
            </a:r>
            <a:r>
              <a:rPr lang="en-US" sz="223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Recommend top 3 Indian cities for opening Monday Coffee branches.</a:t>
            </a:r>
          </a:p>
          <a:p>
            <a:pPr algn="just">
              <a:lnSpc>
                <a:spcPts val="3804"/>
              </a:lnSpc>
            </a:pPr>
            <a:r>
              <a:rPr lang="en-US" sz="223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</a:t>
            </a:r>
            <a:r>
              <a:rPr lang="en-US" sz="223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Sales, customers, products, city metrics.</a:t>
            </a:r>
          </a:p>
          <a:p>
            <a:pPr algn="just">
              <a:lnSpc>
                <a:spcPts val="3804"/>
              </a:lnSpc>
            </a:pPr>
            <a:r>
              <a:rPr lang="en-US" sz="223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Assumptions</a:t>
            </a:r>
            <a:r>
              <a:rPr lang="en-US" sz="223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25% population are coffee consumers; sales.total is transaction amount.</a:t>
            </a:r>
          </a:p>
          <a:p>
            <a:pPr algn="just">
              <a:lnSpc>
                <a:spcPts val="380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946183"/>
            <a:ext cx="140894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-72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MONDAY COFFEE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54696" y="886293"/>
            <a:ext cx="404604" cy="535673"/>
          </a:xfrm>
          <a:custGeom>
            <a:avLst/>
            <a:gdLst/>
            <a:ahLst/>
            <a:cxnLst/>
            <a:rect r="r" b="b" t="t" l="l"/>
            <a:pathLst>
              <a:path h="535673" w="404604">
                <a:moveTo>
                  <a:pt x="0" y="0"/>
                </a:moveTo>
                <a:lnTo>
                  <a:pt x="404604" y="0"/>
                </a:lnTo>
                <a:lnTo>
                  <a:pt x="404604" y="535672"/>
                </a:lnTo>
                <a:lnTo>
                  <a:pt x="0" y="535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36319" y="1165258"/>
            <a:ext cx="6622981" cy="1291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4"/>
              </a:lnSpc>
            </a:pPr>
            <a:r>
              <a:rPr lang="en-US" b="true" sz="9434" spc="-339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METHODOLOGY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97709" y="2825108"/>
            <a:ext cx="7986181" cy="2891446"/>
            <a:chOff x="0" y="0"/>
            <a:chExt cx="3776300" cy="13672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76300" cy="1367233"/>
            </a:xfrm>
            <a:custGeom>
              <a:avLst/>
              <a:gdLst/>
              <a:ahLst/>
              <a:cxnLst/>
              <a:rect r="r" b="b" t="t" l="l"/>
              <a:pathLst>
                <a:path h="1367233" w="3776300">
                  <a:moveTo>
                    <a:pt x="27144" y="0"/>
                  </a:moveTo>
                  <a:lnTo>
                    <a:pt x="3749156" y="0"/>
                  </a:lnTo>
                  <a:cubicBezTo>
                    <a:pt x="3764147" y="0"/>
                    <a:pt x="3776300" y="12153"/>
                    <a:pt x="3776300" y="27144"/>
                  </a:cubicBezTo>
                  <a:lnTo>
                    <a:pt x="3776300" y="1340089"/>
                  </a:lnTo>
                  <a:cubicBezTo>
                    <a:pt x="3776300" y="1347288"/>
                    <a:pt x="3773440" y="1354192"/>
                    <a:pt x="3768350" y="1359283"/>
                  </a:cubicBezTo>
                  <a:cubicBezTo>
                    <a:pt x="3763259" y="1364373"/>
                    <a:pt x="3756356" y="1367233"/>
                    <a:pt x="3749156" y="1367233"/>
                  </a:cubicBezTo>
                  <a:lnTo>
                    <a:pt x="27144" y="1367233"/>
                  </a:lnTo>
                  <a:cubicBezTo>
                    <a:pt x="19945" y="1367233"/>
                    <a:pt x="13041" y="1364373"/>
                    <a:pt x="7950" y="1359283"/>
                  </a:cubicBezTo>
                  <a:cubicBezTo>
                    <a:pt x="2860" y="1354192"/>
                    <a:pt x="0" y="1347288"/>
                    <a:pt x="0" y="1340089"/>
                  </a:cubicBezTo>
                  <a:lnTo>
                    <a:pt x="0" y="27144"/>
                  </a:lnTo>
                  <a:cubicBezTo>
                    <a:pt x="0" y="19945"/>
                    <a:pt x="2860" y="13041"/>
                    <a:pt x="7950" y="7950"/>
                  </a:cubicBezTo>
                  <a:cubicBezTo>
                    <a:pt x="13041" y="2860"/>
                    <a:pt x="19945" y="0"/>
                    <a:pt x="27144" y="0"/>
                  </a:cubicBezTo>
                  <a:close/>
                </a:path>
              </a:pathLst>
            </a:custGeom>
            <a:solidFill>
              <a:srgbClr val="000000"/>
            </a:solidFill>
            <a:ln w="19050" cap="rnd">
              <a:solidFill>
                <a:srgbClr val="B66D3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76300" cy="142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648622" y="3781401"/>
            <a:ext cx="6226929" cy="1516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58"/>
              </a:lnSpc>
            </a:pPr>
            <a:r>
              <a:rPr lang="en-US" sz="238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Compute metrics: total sales, total customers, estimated coffee consumers (25% pop).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48622" y="3410886"/>
            <a:ext cx="126438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B66D32"/>
                </a:solidFill>
                <a:latin typeface="Poppins Bold"/>
                <a:ea typeface="Poppins Bold"/>
                <a:cs typeface="Poppins Bold"/>
                <a:sym typeface="Poppins Bold"/>
              </a:rPr>
              <a:t>First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476624" y="2825108"/>
            <a:ext cx="7986181" cy="2891446"/>
            <a:chOff x="0" y="0"/>
            <a:chExt cx="3776300" cy="13672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776300" cy="1367233"/>
            </a:xfrm>
            <a:custGeom>
              <a:avLst/>
              <a:gdLst/>
              <a:ahLst/>
              <a:cxnLst/>
              <a:rect r="r" b="b" t="t" l="l"/>
              <a:pathLst>
                <a:path h="1367233" w="3776300">
                  <a:moveTo>
                    <a:pt x="27144" y="0"/>
                  </a:moveTo>
                  <a:lnTo>
                    <a:pt x="3749156" y="0"/>
                  </a:lnTo>
                  <a:cubicBezTo>
                    <a:pt x="3764147" y="0"/>
                    <a:pt x="3776300" y="12153"/>
                    <a:pt x="3776300" y="27144"/>
                  </a:cubicBezTo>
                  <a:lnTo>
                    <a:pt x="3776300" y="1340089"/>
                  </a:lnTo>
                  <a:cubicBezTo>
                    <a:pt x="3776300" y="1347288"/>
                    <a:pt x="3773440" y="1354192"/>
                    <a:pt x="3768350" y="1359283"/>
                  </a:cubicBezTo>
                  <a:cubicBezTo>
                    <a:pt x="3763259" y="1364373"/>
                    <a:pt x="3756356" y="1367233"/>
                    <a:pt x="3749156" y="1367233"/>
                  </a:cubicBezTo>
                  <a:lnTo>
                    <a:pt x="27144" y="1367233"/>
                  </a:lnTo>
                  <a:cubicBezTo>
                    <a:pt x="19945" y="1367233"/>
                    <a:pt x="13041" y="1364373"/>
                    <a:pt x="7950" y="1359283"/>
                  </a:cubicBezTo>
                  <a:cubicBezTo>
                    <a:pt x="2860" y="1354192"/>
                    <a:pt x="0" y="1347288"/>
                    <a:pt x="0" y="1340089"/>
                  </a:cubicBezTo>
                  <a:lnTo>
                    <a:pt x="0" y="27144"/>
                  </a:lnTo>
                  <a:cubicBezTo>
                    <a:pt x="0" y="19945"/>
                    <a:pt x="2860" y="13041"/>
                    <a:pt x="7950" y="7950"/>
                  </a:cubicBezTo>
                  <a:cubicBezTo>
                    <a:pt x="13041" y="2860"/>
                    <a:pt x="19945" y="0"/>
                    <a:pt x="27144" y="0"/>
                  </a:cubicBezTo>
                  <a:close/>
                </a:path>
              </a:pathLst>
            </a:custGeom>
            <a:solidFill>
              <a:srgbClr val="000000"/>
            </a:solidFill>
            <a:ln w="19050" cap="rnd">
              <a:solidFill>
                <a:srgbClr val="B66D32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3776300" cy="142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427537" y="3781401"/>
            <a:ext cx="6084355" cy="152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63"/>
              </a:lnSpc>
            </a:pPr>
            <a:r>
              <a:rPr lang="en-US" sz="23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Compute avg sale per customer and avg rent per customer.</a:t>
            </a:r>
          </a:p>
          <a:p>
            <a:pPr algn="just">
              <a:lnSpc>
                <a:spcPts val="4063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427537" y="3410886"/>
            <a:ext cx="126438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B66D32"/>
                </a:solidFill>
                <a:latin typeface="Poppins Bold"/>
                <a:ea typeface="Poppins Bold"/>
                <a:cs typeface="Poppins Bold"/>
                <a:sym typeface="Poppins Bold"/>
              </a:rPr>
              <a:t>Second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150909" y="6366854"/>
            <a:ext cx="7986181" cy="2891446"/>
            <a:chOff x="0" y="0"/>
            <a:chExt cx="3776300" cy="136723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776300" cy="1367233"/>
            </a:xfrm>
            <a:custGeom>
              <a:avLst/>
              <a:gdLst/>
              <a:ahLst/>
              <a:cxnLst/>
              <a:rect r="r" b="b" t="t" l="l"/>
              <a:pathLst>
                <a:path h="1367233" w="3776300">
                  <a:moveTo>
                    <a:pt x="27144" y="0"/>
                  </a:moveTo>
                  <a:lnTo>
                    <a:pt x="3749156" y="0"/>
                  </a:lnTo>
                  <a:cubicBezTo>
                    <a:pt x="3764147" y="0"/>
                    <a:pt x="3776300" y="12153"/>
                    <a:pt x="3776300" y="27144"/>
                  </a:cubicBezTo>
                  <a:lnTo>
                    <a:pt x="3776300" y="1340089"/>
                  </a:lnTo>
                  <a:cubicBezTo>
                    <a:pt x="3776300" y="1347288"/>
                    <a:pt x="3773440" y="1354192"/>
                    <a:pt x="3768350" y="1359283"/>
                  </a:cubicBezTo>
                  <a:cubicBezTo>
                    <a:pt x="3763259" y="1364373"/>
                    <a:pt x="3756356" y="1367233"/>
                    <a:pt x="3749156" y="1367233"/>
                  </a:cubicBezTo>
                  <a:lnTo>
                    <a:pt x="27144" y="1367233"/>
                  </a:lnTo>
                  <a:cubicBezTo>
                    <a:pt x="19945" y="1367233"/>
                    <a:pt x="13041" y="1364373"/>
                    <a:pt x="7950" y="1359283"/>
                  </a:cubicBezTo>
                  <a:cubicBezTo>
                    <a:pt x="2860" y="1354192"/>
                    <a:pt x="0" y="1347288"/>
                    <a:pt x="0" y="1340089"/>
                  </a:cubicBezTo>
                  <a:lnTo>
                    <a:pt x="0" y="27144"/>
                  </a:lnTo>
                  <a:cubicBezTo>
                    <a:pt x="0" y="19945"/>
                    <a:pt x="2860" y="13041"/>
                    <a:pt x="7950" y="7950"/>
                  </a:cubicBezTo>
                  <a:cubicBezTo>
                    <a:pt x="13041" y="2860"/>
                    <a:pt x="19945" y="0"/>
                    <a:pt x="27144" y="0"/>
                  </a:cubicBezTo>
                  <a:close/>
                </a:path>
              </a:pathLst>
            </a:custGeom>
            <a:solidFill>
              <a:srgbClr val="000000"/>
            </a:solidFill>
            <a:ln w="19050" cap="rnd">
              <a:solidFill>
                <a:srgbClr val="B66D32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3776300" cy="142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6101822" y="7332672"/>
            <a:ext cx="6084355" cy="1463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0"/>
              </a:lnSpc>
            </a:pPr>
            <a:r>
              <a:rPr lang="en-US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Create composite market score (sales 40%, customers 35%, consumers 25%).</a:t>
            </a:r>
          </a:p>
          <a:p>
            <a:pPr algn="just">
              <a:lnSpc>
                <a:spcPts val="391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6101822" y="6952632"/>
            <a:ext cx="1264383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B66D32"/>
                </a:solidFill>
                <a:latin typeface="Poppins Bold"/>
                <a:ea typeface="Poppins Bold"/>
                <a:cs typeface="Poppins Bold"/>
                <a:sym typeface="Poppins Bold"/>
              </a:rPr>
              <a:t>Third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946183"/>
            <a:ext cx="140894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-72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MONDAY COFFEE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54696" y="886293"/>
            <a:ext cx="404604" cy="535673"/>
          </a:xfrm>
          <a:custGeom>
            <a:avLst/>
            <a:gdLst/>
            <a:ahLst/>
            <a:cxnLst/>
            <a:rect r="r" b="b" t="t" l="l"/>
            <a:pathLst>
              <a:path h="535673" w="404604">
                <a:moveTo>
                  <a:pt x="0" y="0"/>
                </a:moveTo>
                <a:lnTo>
                  <a:pt x="404604" y="0"/>
                </a:lnTo>
                <a:lnTo>
                  <a:pt x="404604" y="535672"/>
                </a:lnTo>
                <a:lnTo>
                  <a:pt x="0" y="535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190625"/>
            <a:ext cx="9505867" cy="2490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4"/>
              </a:lnSpc>
            </a:pPr>
            <a:r>
              <a:rPr lang="en-US" b="true" sz="9434" spc="-339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TOP CITIES — KEY METRICS</a:t>
            </a:r>
          </a:p>
          <a:p>
            <a:pPr algn="l">
              <a:lnSpc>
                <a:spcPts val="9434"/>
              </a:lnSpc>
            </a:pPr>
          </a:p>
        </p:txBody>
      </p:sp>
      <p:graphicFrame>
        <p:nvGraphicFramePr>
          <p:cNvPr name="Object 4" id="4"/>
          <p:cNvGraphicFramePr/>
          <p:nvPr/>
        </p:nvGraphicFramePr>
        <p:xfrm>
          <a:off x="9144000" y="2629865"/>
          <a:ext cx="7543800" cy="4610100"/>
        </p:xfrm>
        <a:graphic>
          <a:graphicData uri="http://schemas.openxmlformats.org/presentationml/2006/ole">
            <p:oleObj imgW="9042400" imgH="61087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pic>
        <p:nvPicPr>
          <p:cNvPr name="Picture 5" id="5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-21598" y="1615820"/>
            <a:ext cx="9362132" cy="84226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54696" y="886293"/>
            <a:ext cx="404604" cy="535673"/>
          </a:xfrm>
          <a:custGeom>
            <a:avLst/>
            <a:gdLst/>
            <a:ahLst/>
            <a:cxnLst/>
            <a:rect r="r" b="b" t="t" l="l"/>
            <a:pathLst>
              <a:path h="535673" w="404604">
                <a:moveTo>
                  <a:pt x="0" y="0"/>
                </a:moveTo>
                <a:lnTo>
                  <a:pt x="404604" y="0"/>
                </a:lnTo>
                <a:lnTo>
                  <a:pt x="404604" y="535672"/>
                </a:lnTo>
                <a:lnTo>
                  <a:pt x="0" y="535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Object 3" id="3"/>
          <p:cNvGraphicFramePr/>
          <p:nvPr/>
        </p:nvGraphicFramePr>
        <p:xfrm>
          <a:off x="1935473" y="3142674"/>
          <a:ext cx="8801100" cy="2514600"/>
        </p:xfrm>
        <a:graphic>
          <a:graphicData uri="http://schemas.openxmlformats.org/presentationml/2006/ole">
            <p:oleObj imgW="10553700" imgH="42672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028700" y="1190625"/>
            <a:ext cx="10404667" cy="1291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4"/>
              </a:lnSpc>
            </a:pPr>
            <a:r>
              <a:rPr lang="en-US" b="true" sz="9434" spc="-339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TOP CITIES — KEY METRICS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54696" y="886293"/>
            <a:ext cx="404604" cy="535673"/>
          </a:xfrm>
          <a:custGeom>
            <a:avLst/>
            <a:gdLst/>
            <a:ahLst/>
            <a:cxnLst/>
            <a:rect r="r" b="b" t="t" l="l"/>
            <a:pathLst>
              <a:path h="535673" w="404604">
                <a:moveTo>
                  <a:pt x="0" y="0"/>
                </a:moveTo>
                <a:lnTo>
                  <a:pt x="404604" y="0"/>
                </a:lnTo>
                <a:lnTo>
                  <a:pt x="404604" y="535672"/>
                </a:lnTo>
                <a:lnTo>
                  <a:pt x="0" y="535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190625"/>
            <a:ext cx="13148876" cy="1291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4"/>
              </a:lnSpc>
            </a:pPr>
            <a:r>
              <a:rPr lang="en-US" b="true" sz="9434" spc="-339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KEY PARAMETERS AND MARKET SCORE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236649" y="1302139"/>
            <a:ext cx="9429521" cy="9504611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8977872" y="1421846"/>
            <a:ext cx="8851225" cy="92651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54696" y="886293"/>
            <a:ext cx="404604" cy="535673"/>
          </a:xfrm>
          <a:custGeom>
            <a:avLst/>
            <a:gdLst/>
            <a:ahLst/>
            <a:cxnLst/>
            <a:rect r="r" b="b" t="t" l="l"/>
            <a:pathLst>
              <a:path h="535673" w="404604">
                <a:moveTo>
                  <a:pt x="0" y="0"/>
                </a:moveTo>
                <a:lnTo>
                  <a:pt x="404604" y="0"/>
                </a:lnTo>
                <a:lnTo>
                  <a:pt x="404604" y="535672"/>
                </a:lnTo>
                <a:lnTo>
                  <a:pt x="0" y="535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1580" y="1190625"/>
            <a:ext cx="9329364" cy="2490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4"/>
              </a:lnSpc>
            </a:pPr>
            <a:r>
              <a:rPr lang="en-US" b="true" sz="9434" spc="-339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TOP 3 RECOMMENDED CITIES</a:t>
            </a:r>
          </a:p>
          <a:p>
            <a:pPr algn="l">
              <a:lnSpc>
                <a:spcPts val="9434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8535844" y="3973512"/>
            <a:ext cx="10501678" cy="6755965"/>
            <a:chOff x="0" y="0"/>
            <a:chExt cx="1241249" cy="79852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41249" cy="798523"/>
            </a:xfrm>
            <a:custGeom>
              <a:avLst/>
              <a:gdLst/>
              <a:ahLst/>
              <a:cxnLst/>
              <a:rect r="r" b="b" t="t" l="l"/>
              <a:pathLst>
                <a:path h="798523" w="1241249">
                  <a:moveTo>
                    <a:pt x="16956" y="0"/>
                  </a:moveTo>
                  <a:lnTo>
                    <a:pt x="1224294" y="0"/>
                  </a:lnTo>
                  <a:cubicBezTo>
                    <a:pt x="1233658" y="0"/>
                    <a:pt x="1241249" y="7591"/>
                    <a:pt x="1241249" y="16956"/>
                  </a:cubicBezTo>
                  <a:lnTo>
                    <a:pt x="1241249" y="781568"/>
                  </a:lnTo>
                  <a:cubicBezTo>
                    <a:pt x="1241249" y="790932"/>
                    <a:pt x="1233658" y="798523"/>
                    <a:pt x="1224294" y="798523"/>
                  </a:cubicBezTo>
                  <a:lnTo>
                    <a:pt x="16956" y="798523"/>
                  </a:lnTo>
                  <a:cubicBezTo>
                    <a:pt x="7591" y="798523"/>
                    <a:pt x="0" y="790932"/>
                    <a:pt x="0" y="781568"/>
                  </a:cubicBezTo>
                  <a:lnTo>
                    <a:pt x="0" y="16956"/>
                  </a:lnTo>
                  <a:cubicBezTo>
                    <a:pt x="0" y="7591"/>
                    <a:pt x="7591" y="0"/>
                    <a:pt x="16956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830" r="0" b="-183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2626554"/>
            <a:ext cx="8875968" cy="7008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19"/>
              </a:lnSpc>
            </a:pPr>
            <a:r>
              <a:rPr lang="en-US" sz="218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City 1: Pune</a:t>
            </a:r>
          </a:p>
          <a:p>
            <a:pPr algn="just" marL="472420" indent="-236210" lvl="1">
              <a:lnSpc>
                <a:spcPts val="3719"/>
              </a:lnSpc>
              <a:buFont typeface="Arial"/>
              <a:buChar char="•"/>
            </a:pPr>
            <a:r>
              <a:rPr lang="en-US" sz="21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Average </a:t>
            </a:r>
            <a:r>
              <a:rPr lang="en-US" sz="21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rent per customer is very low.</a:t>
            </a:r>
          </a:p>
          <a:p>
            <a:pPr algn="just" marL="472420" indent="-236210" lvl="1">
              <a:lnSpc>
                <a:spcPts val="3719"/>
              </a:lnSpc>
              <a:buFont typeface="Arial"/>
              <a:buChar char="•"/>
            </a:pPr>
            <a:r>
              <a:rPr lang="en-US" sz="21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Highest total revenue.</a:t>
            </a:r>
          </a:p>
          <a:p>
            <a:pPr algn="just" marL="472420" indent="-236210" lvl="1">
              <a:lnSpc>
                <a:spcPts val="3719"/>
              </a:lnSpc>
              <a:buFont typeface="Arial"/>
              <a:buChar char="•"/>
            </a:pPr>
            <a:r>
              <a:rPr lang="en-US" sz="21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Average sales per customer is also high.</a:t>
            </a:r>
          </a:p>
          <a:p>
            <a:pPr algn="just">
              <a:lnSpc>
                <a:spcPts val="3719"/>
              </a:lnSpc>
            </a:pPr>
          </a:p>
          <a:p>
            <a:pPr algn="just">
              <a:lnSpc>
                <a:spcPts val="3719"/>
              </a:lnSpc>
            </a:pPr>
            <a:r>
              <a:rPr lang="en-US" sz="218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City 2: Delhi</a:t>
            </a:r>
          </a:p>
          <a:p>
            <a:pPr algn="just" marL="472420" indent="-236210" lvl="1">
              <a:lnSpc>
                <a:spcPts val="3719"/>
              </a:lnSpc>
              <a:buFont typeface="Arial"/>
              <a:buChar char="•"/>
            </a:pPr>
            <a:r>
              <a:rPr lang="en-US" sz="21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Highest estimated coffee consumers at 7.7 million.</a:t>
            </a:r>
          </a:p>
          <a:p>
            <a:pPr algn="just" marL="472420" indent="-236210" lvl="1">
              <a:lnSpc>
                <a:spcPts val="3719"/>
              </a:lnSpc>
              <a:buFont typeface="Arial"/>
              <a:buChar char="•"/>
            </a:pPr>
            <a:r>
              <a:rPr lang="en-US" sz="21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Highest total number of customers, which is 68.</a:t>
            </a:r>
          </a:p>
          <a:p>
            <a:pPr algn="just" marL="472420" indent="-236210" lvl="1">
              <a:lnSpc>
                <a:spcPts val="3719"/>
              </a:lnSpc>
              <a:buFont typeface="Arial"/>
              <a:buChar char="•"/>
            </a:pPr>
            <a:r>
              <a:rPr lang="en-US" sz="21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Average rent per customer is 330 (still under 500).</a:t>
            </a:r>
          </a:p>
          <a:p>
            <a:pPr algn="just">
              <a:lnSpc>
                <a:spcPts val="3719"/>
              </a:lnSpc>
            </a:pPr>
          </a:p>
          <a:p>
            <a:pPr algn="just">
              <a:lnSpc>
                <a:spcPts val="3719"/>
              </a:lnSpc>
            </a:pPr>
            <a:r>
              <a:rPr lang="en-US" sz="218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City 3: Jaipur</a:t>
            </a:r>
          </a:p>
          <a:p>
            <a:pPr algn="just" marL="472420" indent="-236210" lvl="1">
              <a:lnSpc>
                <a:spcPts val="3719"/>
              </a:lnSpc>
              <a:buFont typeface="Arial"/>
              <a:buChar char="•"/>
            </a:pPr>
            <a:r>
              <a:rPr lang="en-US" sz="21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Highest number of customers, which is 69.</a:t>
            </a:r>
          </a:p>
          <a:p>
            <a:pPr algn="just" marL="472420" indent="-236210" lvl="1">
              <a:lnSpc>
                <a:spcPts val="3719"/>
              </a:lnSpc>
              <a:buFont typeface="Arial"/>
              <a:buChar char="•"/>
            </a:pPr>
            <a:r>
              <a:rPr lang="en-US" sz="21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Average rent per customer is very low at 156.</a:t>
            </a:r>
          </a:p>
          <a:p>
            <a:pPr algn="just" marL="472420" indent="-236210" lvl="1">
              <a:lnSpc>
                <a:spcPts val="3719"/>
              </a:lnSpc>
              <a:buFont typeface="Arial"/>
              <a:buChar char="•"/>
            </a:pPr>
            <a:r>
              <a:rPr lang="en-US" sz="218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Average sales per customer is better at 11.6k.</a:t>
            </a:r>
          </a:p>
          <a:p>
            <a:pPr algn="just">
              <a:lnSpc>
                <a:spcPts val="3234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54696" y="886293"/>
            <a:ext cx="404604" cy="535673"/>
          </a:xfrm>
          <a:custGeom>
            <a:avLst/>
            <a:gdLst/>
            <a:ahLst/>
            <a:cxnLst/>
            <a:rect r="r" b="b" t="t" l="l"/>
            <a:pathLst>
              <a:path h="535673" w="404604">
                <a:moveTo>
                  <a:pt x="0" y="0"/>
                </a:moveTo>
                <a:lnTo>
                  <a:pt x="404604" y="0"/>
                </a:lnTo>
                <a:lnTo>
                  <a:pt x="404604" y="535672"/>
                </a:lnTo>
                <a:lnTo>
                  <a:pt x="0" y="535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31264" y="1190625"/>
            <a:ext cx="7926546" cy="1291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4"/>
              </a:lnSpc>
            </a:pPr>
            <a:r>
              <a:rPr lang="en-US" b="true" sz="9434" spc="-339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RISKS &amp; NEXT STEPS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10776" y="2991405"/>
            <a:ext cx="14466447" cy="5885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b="true" sz="27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Risks (top 3)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&amp; assumption risk: sales/rent figures may be estimated or inconsistent.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Site &amp; rent variability: neighborhood rents and footfall can differ widely from city averages.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Operational &amp; competition risk: supply, staffing, and existing chains may slow ROI.</a:t>
            </a:r>
          </a:p>
          <a:p>
            <a:pPr algn="l">
              <a:lnSpc>
                <a:spcPts val="3919"/>
              </a:lnSpc>
            </a:pPr>
          </a:p>
          <a:p>
            <a:pPr algn="l">
              <a:lnSpc>
                <a:spcPts val="3919"/>
              </a:lnSpc>
            </a:pPr>
            <a:r>
              <a:rPr lang="en-US" b="true" sz="27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Next steps (quick 4-step plan)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Validate data (1–2 wks) — confirm sales.total, rent units, and population sources.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Scout 3 sites/city (2–4 wks) — collect rent quotes, footfall, competitor map.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Run 90-day pilot(s) — launch 2 pilots (one high-potential, one low-cost); track daily POS metrics.</a:t>
            </a:r>
          </a:p>
          <a:p>
            <a:pPr algn="l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Go / No-go decision (post 90 days) — use pre-set KPI gates (transactions, avg ticket, CAC) to scale or revise.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854696" y="886293"/>
            <a:ext cx="404604" cy="535673"/>
          </a:xfrm>
          <a:custGeom>
            <a:avLst/>
            <a:gdLst/>
            <a:ahLst/>
            <a:cxnLst/>
            <a:rect r="r" b="b" t="t" l="l"/>
            <a:pathLst>
              <a:path h="535673" w="404604">
                <a:moveTo>
                  <a:pt x="0" y="0"/>
                </a:moveTo>
                <a:lnTo>
                  <a:pt x="404604" y="0"/>
                </a:lnTo>
                <a:lnTo>
                  <a:pt x="404604" y="535672"/>
                </a:lnTo>
                <a:lnTo>
                  <a:pt x="0" y="5356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35844" y="3944239"/>
            <a:ext cx="7693693" cy="3469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65"/>
              </a:lnSpc>
            </a:pPr>
            <a:r>
              <a:rPr lang="en-US" b="true" sz="28050" spc="-1009">
                <a:solidFill>
                  <a:srgbClr val="B66D32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THANK</a:t>
            </a:r>
          </a:p>
        </p:txBody>
      </p:sp>
      <p:sp>
        <p:nvSpPr>
          <p:cNvPr name="TextBox 4" id="4"/>
          <p:cNvSpPr txBox="true"/>
          <p:nvPr/>
        </p:nvSpPr>
        <p:spPr>
          <a:xfrm rot="-348496">
            <a:off x="8841529" y="4527644"/>
            <a:ext cx="5335416" cy="3934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93"/>
              </a:lnSpc>
              <a:spcBef>
                <a:spcPct val="0"/>
              </a:spcBef>
            </a:pPr>
            <a:r>
              <a:rPr lang="en-US" sz="22066">
                <a:solidFill>
                  <a:srgbClr val="FFFFFF"/>
                </a:solidFill>
                <a:latin typeface="Lavonia Classy"/>
                <a:ea typeface="Lavonia Classy"/>
                <a:cs typeface="Lavonia Classy"/>
                <a:sym typeface="Lavonia Classy"/>
              </a:rPr>
              <a:t>You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4236" y="1028700"/>
            <a:ext cx="7892958" cy="8245553"/>
            <a:chOff x="0" y="0"/>
            <a:chExt cx="699704" cy="73096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9704" cy="730961"/>
            </a:xfrm>
            <a:custGeom>
              <a:avLst/>
              <a:gdLst/>
              <a:ahLst/>
              <a:cxnLst/>
              <a:rect r="r" b="b" t="t" l="l"/>
              <a:pathLst>
                <a:path h="730961" w="699704">
                  <a:moveTo>
                    <a:pt x="22560" y="0"/>
                  </a:moveTo>
                  <a:lnTo>
                    <a:pt x="677144" y="0"/>
                  </a:lnTo>
                  <a:cubicBezTo>
                    <a:pt x="689603" y="0"/>
                    <a:pt x="699704" y="10100"/>
                    <a:pt x="699704" y="22560"/>
                  </a:cubicBezTo>
                  <a:lnTo>
                    <a:pt x="699704" y="708401"/>
                  </a:lnTo>
                  <a:cubicBezTo>
                    <a:pt x="699704" y="714385"/>
                    <a:pt x="697327" y="720123"/>
                    <a:pt x="693096" y="724354"/>
                  </a:cubicBezTo>
                  <a:cubicBezTo>
                    <a:pt x="688865" y="728584"/>
                    <a:pt x="683127" y="730961"/>
                    <a:pt x="677144" y="730961"/>
                  </a:cubicBezTo>
                  <a:lnTo>
                    <a:pt x="22560" y="730961"/>
                  </a:lnTo>
                  <a:cubicBezTo>
                    <a:pt x="16577" y="730961"/>
                    <a:pt x="10838" y="728584"/>
                    <a:pt x="6608" y="724354"/>
                  </a:cubicBezTo>
                  <a:cubicBezTo>
                    <a:pt x="2377" y="720123"/>
                    <a:pt x="0" y="714385"/>
                    <a:pt x="0" y="708401"/>
                  </a:cubicBezTo>
                  <a:lnTo>
                    <a:pt x="0" y="22560"/>
                  </a:lnTo>
                  <a:cubicBezTo>
                    <a:pt x="0" y="16577"/>
                    <a:pt x="2377" y="10838"/>
                    <a:pt x="6608" y="6608"/>
                  </a:cubicBezTo>
                  <a:cubicBezTo>
                    <a:pt x="10838" y="2377"/>
                    <a:pt x="16577" y="0"/>
                    <a:pt x="2256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9827" r="0" b="-9827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true" rot="0">
            <a:off x="15916664" y="5918628"/>
            <a:ext cx="4742672" cy="4760524"/>
          </a:xfrm>
          <a:custGeom>
            <a:avLst/>
            <a:gdLst/>
            <a:ahLst/>
            <a:cxnLst/>
            <a:rect r="r" b="b" t="t" l="l"/>
            <a:pathLst>
              <a:path h="4760524" w="4742672">
                <a:moveTo>
                  <a:pt x="0" y="4760523"/>
                </a:moveTo>
                <a:lnTo>
                  <a:pt x="4742672" y="4760523"/>
                </a:lnTo>
                <a:lnTo>
                  <a:pt x="4742672" y="0"/>
                </a:lnTo>
                <a:lnTo>
                  <a:pt x="0" y="0"/>
                </a:lnTo>
                <a:lnTo>
                  <a:pt x="0" y="4760523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DAGyYoToBys</dc:identifier>
  <dcterms:modified xsi:type="dcterms:W3CDTF">2011-08-01T06:04:30Z</dcterms:modified>
  <cp:revision>1</cp:revision>
  <dc:title>Monday_coffee</dc:title>
</cp:coreProperties>
</file>

<file path=docProps/thumbnail.jpeg>
</file>